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91" d="100"/>
          <a:sy n="91" d="100"/>
        </p:scale>
        <p:origin x="7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AA72D-F7A0-CF43-C7C2-5632652692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8397E3-8FA4-BD8C-CCBB-8011277E18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93F6EF-0B6C-35BF-95E5-69ED569CD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0F841-A6F8-4273-B2D2-6628AB32A114}" type="datetimeFigureOut">
              <a:rPr lang="fi-FI" smtClean="0"/>
              <a:t>27.4.2026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1EA596-CAC8-7B94-A3C7-57EA4955F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748B9-F0A2-5AC0-D4DB-F5CFBA321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8F0B5-90AA-4814-9E9C-80D173BCF9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4301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1FFB8-3C4C-CE36-1CDC-8F618EA04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66DDB1-C2B1-14C6-BADE-D32B4EEFC0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9FFE37-164C-7342-E1D5-532C2E4EB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0F841-A6F8-4273-B2D2-6628AB32A114}" type="datetimeFigureOut">
              <a:rPr lang="fi-FI" smtClean="0"/>
              <a:t>27.4.2026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F8B8D-4A0A-34FE-C438-BF3B9CA42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9E458-A6C7-E7C7-3571-D8D28E2E9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8F0B5-90AA-4814-9E9C-80D173BCF9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1082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D616C5-A87C-20B0-EDB1-CE3029790B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4F4C04-8BA3-0696-2306-CC6003418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5A14F1-0564-91E9-CC80-2F2EE9D85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0F841-A6F8-4273-B2D2-6628AB32A114}" type="datetimeFigureOut">
              <a:rPr lang="fi-FI" smtClean="0"/>
              <a:t>27.4.2026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63A059-B3F2-9F6C-C0FB-AA20EC81D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28892-7C5C-2D8F-E2A7-6DBC93075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8F0B5-90AA-4814-9E9C-80D173BCF9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1354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369BB-8C7B-DF7B-9E82-2F80E5563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904EA-B51A-D333-3544-E7D75E0C52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C5B1EE-BC35-8E75-B334-5402ED51C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0F841-A6F8-4273-B2D2-6628AB32A114}" type="datetimeFigureOut">
              <a:rPr lang="fi-FI" smtClean="0"/>
              <a:t>27.4.2026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5B2B-3BA2-0101-AC5F-53FDB396F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A6FAF0-C2EC-4648-1827-3C389B745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8F0B5-90AA-4814-9E9C-80D173BCF9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9394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5CFBC-74B1-956F-3442-D6B46AA07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5B560E-92B2-E3C4-D940-0345E2FB93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54040-B184-4CD8-D385-AAB27AEC4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0F841-A6F8-4273-B2D2-6628AB32A114}" type="datetimeFigureOut">
              <a:rPr lang="fi-FI" smtClean="0"/>
              <a:t>27.4.2026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DD2197-82B3-6630-23BE-D3564E32F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44F83B-DFAF-57C8-B2B1-F8DAD67A7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8F0B5-90AA-4814-9E9C-80D173BCF9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1076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CCA40-F271-7481-955E-1F8FBE322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B11ED-F466-580E-1590-A89992894F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797DC5-0901-FA19-073F-79FD8B3DBF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92DAEE-186F-8372-0555-1B5F983D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0F841-A6F8-4273-B2D2-6628AB32A114}" type="datetimeFigureOut">
              <a:rPr lang="fi-FI" smtClean="0"/>
              <a:t>27.4.2026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23D9E6-C712-15EB-B287-FBED9BA93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A65572-B84D-D2E0-D4FA-35CBBC584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8F0B5-90AA-4814-9E9C-80D173BCF9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2275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2DB9C-4E11-3F3C-E2E8-2487CB534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797C8B-50B2-DE07-21FC-03F923DB4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7D1BD3-4EBE-C5CE-3507-A8F4D8871E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100367-3DB5-9B4D-BAC8-E01F4FABB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A98654-853B-7690-7BC3-6AA8AB7BC7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40B3F6-84DE-CC22-70D8-3CDE13425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0F841-A6F8-4273-B2D2-6628AB32A114}" type="datetimeFigureOut">
              <a:rPr lang="fi-FI" smtClean="0"/>
              <a:t>27.4.2026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ACAA00-81ED-0AAD-67D5-00B0E61BB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CFBC06-1525-761D-8AE8-FDED062B8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8F0B5-90AA-4814-9E9C-80D173BCF9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120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7F080-4A62-FF5C-E246-8D95D7826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F7B218-2113-26DE-FF1C-E07A87CF0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0F841-A6F8-4273-B2D2-6628AB32A114}" type="datetimeFigureOut">
              <a:rPr lang="fi-FI" smtClean="0"/>
              <a:t>27.4.2026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0E36B-2976-5050-AA8F-346F9073A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E703CF-C9C4-0A2D-C367-F37ED81EB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8F0B5-90AA-4814-9E9C-80D173BCF9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8877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DAD407-8DC4-0F12-0F75-DD5984D8F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0F841-A6F8-4273-B2D2-6628AB32A114}" type="datetimeFigureOut">
              <a:rPr lang="fi-FI" smtClean="0"/>
              <a:t>27.4.2026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A8694B-AB80-6AB9-B184-F6F521241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951BDE-7130-69EB-4CB5-666F8B8EC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8F0B5-90AA-4814-9E9C-80D173BCF9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4834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D420B-36C1-FEEF-3088-D20DD7655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47B4F-122E-80CF-4246-517BC782E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362F3E-9A18-AF21-4620-2F10463A11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87C763-CE25-C817-3252-68DE13F36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0F841-A6F8-4273-B2D2-6628AB32A114}" type="datetimeFigureOut">
              <a:rPr lang="fi-FI" smtClean="0"/>
              <a:t>27.4.2026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E04DCB-0AFF-428F-2914-7F755ED33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3DA1EB-0F3F-E8E3-ACB0-0B3570A93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8F0B5-90AA-4814-9E9C-80D173BCF9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6492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223B5-C41C-CD0D-EF73-4D6F62E1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5267A2-3429-4120-3168-A286A1041E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753137-EDC2-7993-0284-B13D1B2FC8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6D78EC-53D6-874F-4086-2E82EE7AF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0F841-A6F8-4273-B2D2-6628AB32A114}" type="datetimeFigureOut">
              <a:rPr lang="fi-FI" smtClean="0"/>
              <a:t>27.4.2026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7773F0-8669-A711-0503-F3EAD8EFE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28E2C3-E34D-28C9-D790-28E6B0D92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8F0B5-90AA-4814-9E9C-80D173BCF9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323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511914-1F64-DEB8-AD32-000A5495C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9A3BBB-1D89-8677-1080-C5290BFF72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8EF3C9-6769-738F-0830-DCAF8F3992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80F841-A6F8-4273-B2D2-6628AB32A114}" type="datetimeFigureOut">
              <a:rPr lang="fi-FI" smtClean="0"/>
              <a:t>27.4.2026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3D9F92-4932-640D-8747-6F69C7F841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5E8619-028B-3416-B122-845FA15ACD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58F0B5-90AA-4814-9E9C-80D173BCF901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2D2B02-4308-3E86-E32F-B45335270C01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2500313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i-FI" sz="1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LUT Group Confidential - Other information (3Y)</a:t>
            </a:r>
          </a:p>
        </p:txBody>
      </p:sp>
    </p:spTree>
    <p:extLst>
      <p:ext uri="{BB962C8B-B14F-4D97-AF65-F5344CB8AC3E}">
        <p14:creationId xmlns:p14="http://schemas.microsoft.com/office/powerpoint/2010/main" val="212401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https://paijat-hame.fi/wp-content/uploads/2026/04/Kestavan-liikkumisen-oppituntidiat_Kelpo.pptx" TargetMode="External"/><Relationship Id="rId18" Type="http://schemas.openxmlformats.org/officeDocument/2006/relationships/hyperlink" Target="https://lab.fi/sites/default/files/2025-10/tyomatkaliikkumisen-kyselypohja_kelpo.pdf" TargetMode="External"/><Relationship Id="rId26" Type="http://schemas.openxmlformats.org/officeDocument/2006/relationships/image" Target="../media/image10.png"/><Relationship Id="rId3" Type="http://schemas.openxmlformats.org/officeDocument/2006/relationships/image" Target="../media/image2.jpeg"/><Relationship Id="rId21" Type="http://schemas.openxmlformats.org/officeDocument/2006/relationships/hyperlink" Target="https://youtu.be/9XNFAPIVqd0" TargetMode="External"/><Relationship Id="rId7" Type="http://schemas.openxmlformats.org/officeDocument/2006/relationships/image" Target="../media/image6.emf"/><Relationship Id="rId12" Type="http://schemas.openxmlformats.org/officeDocument/2006/relationships/hyperlink" Target="https://paijat-hame.fi/wp-content/uploads/2026/04/KELPO-kestavat-koulumatkat-mallipohja.pptx" TargetMode="External"/><Relationship Id="rId17" Type="http://schemas.openxmlformats.org/officeDocument/2006/relationships/hyperlink" Target="https://lab.fi/sites/default/files/2025-10/perehdytys-ja-saapumisohjeet_kelpo2025.pdf" TargetMode="External"/><Relationship Id="rId25" Type="http://schemas.openxmlformats.org/officeDocument/2006/relationships/image" Target="../media/image9.png"/><Relationship Id="rId2" Type="http://schemas.openxmlformats.org/officeDocument/2006/relationships/image" Target="../media/image1.jpeg"/><Relationship Id="rId16" Type="http://schemas.openxmlformats.org/officeDocument/2006/relationships/hyperlink" Target="https://lab.fi/sites/default/files/2026-04/kestava-tyomatkaliikkuminen-kelpo_a5.pdf" TargetMode="External"/><Relationship Id="rId20" Type="http://schemas.openxmlformats.org/officeDocument/2006/relationships/hyperlink" Target="https://youtu.be/BnltoSTUn9c" TargetMode="External"/><Relationship Id="rId29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11" Type="http://schemas.openxmlformats.org/officeDocument/2006/relationships/hyperlink" Target="https://paijat-hame.fi/wp-content/uploads/2026/04/KELPO_paastolaskennat_raportti_FINAL.pdf" TargetMode="External"/><Relationship Id="rId24" Type="http://schemas.openxmlformats.org/officeDocument/2006/relationships/image" Target="../media/image8.png"/><Relationship Id="rId5" Type="http://schemas.openxmlformats.org/officeDocument/2006/relationships/image" Target="../media/image4.emf"/><Relationship Id="rId15" Type="http://schemas.openxmlformats.org/officeDocument/2006/relationships/hyperlink" Target="https://paijat-hame.fi/wp-content/uploads/2026/04/Liikkumissuunnitelmien-liite-ohje-ja-vinkkeja-laatimiseen.docx" TargetMode="External"/><Relationship Id="rId23" Type="http://schemas.openxmlformats.org/officeDocument/2006/relationships/hyperlink" Target="https://lab.fi/sites/default/files/2024-11/KELPO-posteri-web_Tiedep%C3%A4iv%C3%A4.pdf" TargetMode="External"/><Relationship Id="rId28" Type="http://schemas.openxmlformats.org/officeDocument/2006/relationships/hyperlink" Target="https://paijat-hame.fi/ilmastotyo/" TargetMode="External"/><Relationship Id="rId10" Type="http://schemas.openxmlformats.org/officeDocument/2006/relationships/hyperlink" Target="https://lab.fi/sites/default/files/2024-11/Kest%C3%A4v%C3%A4n%20liikenteen%20ty%C3%B6kalu%20kunnille.pdf" TargetMode="External"/><Relationship Id="rId19" Type="http://schemas.openxmlformats.org/officeDocument/2006/relationships/hyperlink" Target="https://lab.fi/sites/default/files/2026-03/jaettu-tyokalu_tyomatkakyselyn-analyysi_kelpo2025.xlsx" TargetMode="External"/><Relationship Id="rId4" Type="http://schemas.openxmlformats.org/officeDocument/2006/relationships/image" Target="../media/image3.jpeg"/><Relationship Id="rId9" Type="http://schemas.openxmlformats.org/officeDocument/2006/relationships/hyperlink" Target="https://lab.fi/sites/default/files/2024-10/Tilannekuva%20kest%C3%A4v%C3%A4n%20liikenteen%20toimenpiteist%C3%A4%20ja%20ty%C3%B6kaluista%20.pdf" TargetMode="External"/><Relationship Id="rId14" Type="http://schemas.openxmlformats.org/officeDocument/2006/relationships/hyperlink" Target="https://paijat-hame.fi/wp-content/uploads/2026/04/Kyselyt_koulumatkat-ja-vanhemmille-suunnattu_kysymyspatteristo.docx" TargetMode="External"/><Relationship Id="rId22" Type="http://schemas.openxmlformats.org/officeDocument/2006/relationships/hyperlink" Target="https://lab.fi/sites/default/files/2026-04/kestava-tavaralogistiikka-kelpo_a5.pdf" TargetMode="External"/><Relationship Id="rId27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D8B08D0-3F09-DA3A-65F1-F09A9EE3854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</a:blip>
          <a:srcRect l="18193"/>
          <a:stretch/>
        </p:blipFill>
        <p:spPr>
          <a:xfrm rot="10800000" flipV="1">
            <a:off x="9388808" y="636576"/>
            <a:ext cx="1640877" cy="55721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388D190-B8C7-0AE8-1CC6-F5771C267C9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35000"/>
          </a:blip>
          <a:srcRect l="9922"/>
          <a:stretch/>
        </p:blipFill>
        <p:spPr>
          <a:xfrm rot="5400000">
            <a:off x="1842990" y="-57053"/>
            <a:ext cx="1130863" cy="253084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CD26316-3F0E-8491-E086-B001CB3F2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5586" y="616942"/>
            <a:ext cx="8176168" cy="753058"/>
          </a:xfrm>
        </p:spPr>
        <p:txBody>
          <a:bodyPr>
            <a:noAutofit/>
          </a:bodyPr>
          <a:lstStyle/>
          <a:p>
            <a:pPr algn="ctr"/>
            <a:r>
              <a:rPr lang="fi-FI" sz="3000" b="1" dirty="0">
                <a:solidFill>
                  <a:srgbClr val="EB5260"/>
                </a:solidFill>
                <a:latin typeface="Sergoe"/>
              </a:rPr>
              <a:t>Kestävän liikenteen pilotit Päijät-Hämeessä KELPO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21D153-318B-0863-BC44-C186ACD70C36}"/>
              </a:ext>
            </a:extLst>
          </p:cNvPr>
          <p:cNvSpPr/>
          <p:nvPr/>
        </p:nvSpPr>
        <p:spPr>
          <a:xfrm flipH="1">
            <a:off x="1142999" y="5741051"/>
            <a:ext cx="952530" cy="237030"/>
          </a:xfrm>
          <a:prstGeom prst="rect">
            <a:avLst/>
          </a:prstGeom>
          <a:solidFill>
            <a:srgbClr val="EB52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463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FB7430-BD0C-BB9E-4C99-2BEC91313E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0001" y="5741052"/>
            <a:ext cx="1140821" cy="22986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5A08DCE-6D7E-9136-9E2A-FF5BE4489A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7350" y="5743359"/>
            <a:ext cx="579508" cy="20477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9D4169B-C8B3-C9E4-3DF1-976D94698A04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2325857" y="5732281"/>
            <a:ext cx="1422601" cy="25104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A6566B4-8760-F922-9B18-846E3C3CAD9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78002" y="5396811"/>
            <a:ext cx="661871" cy="67093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D957C10-4B2C-2E89-D50E-4D18E55F275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99836" y="1436965"/>
            <a:ext cx="753057" cy="75305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E3B25A40-723A-85EF-438F-8DB792EA7D58}"/>
              </a:ext>
            </a:extLst>
          </p:cNvPr>
          <p:cNvSpPr txBox="1"/>
          <p:nvPr/>
        </p:nvSpPr>
        <p:spPr>
          <a:xfrm>
            <a:off x="7789758" y="2223498"/>
            <a:ext cx="787395" cy="2299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94" b="1" dirty="0"/>
              <a:t>lab.fi/</a:t>
            </a:r>
            <a:r>
              <a:rPr lang="en-US" sz="894" b="1" dirty="0" err="1"/>
              <a:t>kelpo</a:t>
            </a:r>
            <a:endParaRPr lang="fi-FI" sz="894" b="1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0C0667D-2842-978D-1C11-8C5A1EB3A287}"/>
              </a:ext>
            </a:extLst>
          </p:cNvPr>
          <p:cNvSpPr/>
          <p:nvPr/>
        </p:nvSpPr>
        <p:spPr>
          <a:xfrm>
            <a:off x="2249432" y="1395995"/>
            <a:ext cx="5304846" cy="4157891"/>
          </a:xfrm>
          <a:prstGeom prst="roundRect">
            <a:avLst>
              <a:gd name="adj" fmla="val 3718"/>
            </a:avLst>
          </a:prstGeom>
          <a:solidFill>
            <a:srgbClr val="D5F6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i-FI" sz="900" b="1" dirty="0">
                <a:solidFill>
                  <a:srgbClr val="000000"/>
                </a:solidFill>
                <a:latin typeface="Montserrat" panose="00000500000000000000" pitchFamily="2" charset="0"/>
              </a:rPr>
              <a:t>Tilannekuva kestävän liikenteen toimenpiteistä ja työkaluista Päijät-Hämeen kunnille poliittisen päätöksenteon tueksi 2024</a:t>
            </a:r>
          </a:p>
          <a:p>
            <a:pPr lvl="1"/>
            <a:r>
              <a:rPr lang="fi-FI" sz="900" dirty="0">
                <a:solidFill>
                  <a:srgbClr val="000000"/>
                </a:solidFill>
                <a:latin typeface="Montserrat" panose="00000500000000000000" pitchFamily="2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Selvitys: </a:t>
            </a:r>
            <a:r>
              <a:rPr lang="fi-FI" sz="900" dirty="0">
                <a:latin typeface="Montserrat" panose="00000500000000000000" pitchFamily="2" charset="0"/>
                <a:hlinkClick r:id="rId9"/>
              </a:rPr>
              <a:t>Tilannekuva kestävän liikenteen toimenpiteistä ja työkaluista: Päijät-Hämeen kunnille poliittisen päätöksenteon tueksi 2024</a:t>
            </a:r>
            <a:endParaRPr lang="fi-FI" sz="900" dirty="0">
              <a:latin typeface="Montserrat" panose="00000500000000000000" pitchFamily="2" charset="0"/>
            </a:endParaRPr>
          </a:p>
          <a:p>
            <a:pPr lvl="1"/>
            <a:r>
              <a:rPr lang="fi-FI" sz="900" dirty="0">
                <a:solidFill>
                  <a:srgbClr val="000000"/>
                </a:solidFill>
                <a:latin typeface="Montserrat" panose="00000500000000000000" pitchFamily="2" charset="0"/>
              </a:rPr>
              <a:t>Ajatustehtävä kunnille: </a:t>
            </a:r>
            <a:r>
              <a:rPr lang="fi-FI" sz="900" dirty="0">
                <a:latin typeface="Montserrat" panose="00000500000000000000" pitchFamily="2" charset="0"/>
                <a:hlinkClick r:id="rId10"/>
              </a:rPr>
              <a:t>Otsikko</a:t>
            </a:r>
            <a:endParaRPr lang="fi-FI" sz="900" dirty="0">
              <a:latin typeface="Montserrat" panose="00000500000000000000" pitchFamily="2" charset="0"/>
            </a:endParaRPr>
          </a:p>
          <a:p>
            <a:pPr lvl="1"/>
            <a:r>
              <a:rPr lang="fi-FI" sz="900" dirty="0">
                <a:solidFill>
                  <a:srgbClr val="000000"/>
                </a:solidFill>
                <a:latin typeface="Montserrat" panose="00000500000000000000" pitchFamily="2" charset="0"/>
              </a:rPr>
              <a:t>Kestävän liikenteen pilotit Päijät-Hämeessä Valikoitujen kestävän liikenteen toimenpiteiden päästöpotentiaalin arviointi: </a:t>
            </a:r>
            <a:r>
              <a:rPr lang="fi-FI" sz="900" dirty="0">
                <a:latin typeface="Montserrat" panose="00000500000000000000" pitchFamily="2" charset="0"/>
                <a:hlinkClick r:id="rId11"/>
              </a:rPr>
              <a:t>Otsikko</a:t>
            </a:r>
            <a:endParaRPr lang="fi-FI" sz="900" dirty="0">
              <a:latin typeface="Montserrat" panose="00000500000000000000" pitchFamily="2" charset="0"/>
            </a:endParaRPr>
          </a:p>
          <a:p>
            <a:pPr lvl="1"/>
            <a:r>
              <a:rPr lang="fi-FI" sz="900" b="1" dirty="0" err="1">
                <a:solidFill>
                  <a:srgbClr val="000000"/>
                </a:solidFill>
                <a:latin typeface="Montserrat" panose="00000500000000000000" pitchFamily="2" charset="0"/>
              </a:rPr>
              <a:t>Executive</a:t>
            </a:r>
            <a:r>
              <a:rPr lang="fi-FI" sz="900" b="1" dirty="0">
                <a:solidFill>
                  <a:srgbClr val="000000"/>
                </a:solidFill>
                <a:latin typeface="Montserrat" panose="00000500000000000000" pitchFamily="2" charset="0"/>
              </a:rPr>
              <a:t> </a:t>
            </a:r>
            <a:r>
              <a:rPr lang="fi-FI" sz="900" b="1" dirty="0" err="1">
                <a:solidFill>
                  <a:srgbClr val="000000"/>
                </a:solidFill>
                <a:latin typeface="Montserrat" panose="00000500000000000000" pitchFamily="2" charset="0"/>
              </a:rPr>
              <a:t>Summary</a:t>
            </a:r>
            <a:r>
              <a:rPr lang="fi-FI" sz="900" b="1" dirty="0">
                <a:solidFill>
                  <a:srgbClr val="000000"/>
                </a:solidFill>
                <a:latin typeface="Montserrat" panose="00000500000000000000" pitchFamily="2" charset="0"/>
              </a:rPr>
              <a:t> piloteista - TULOSSA PIAN!</a:t>
            </a:r>
            <a:endParaRPr lang="en-US" sz="900" b="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algn="l"/>
            <a:endParaRPr lang="fi-FI" sz="900" b="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algn="l"/>
            <a:r>
              <a:rPr lang="fi-FI" sz="900" b="1" dirty="0">
                <a:solidFill>
                  <a:srgbClr val="000000"/>
                </a:solidFill>
                <a:latin typeface="Montserrat" panose="00000500000000000000" pitchFamily="2" charset="0"/>
              </a:rPr>
              <a:t>Kestävät koulu- ja opiskelumatkat</a:t>
            </a:r>
          </a:p>
          <a:p>
            <a:pPr lvl="1"/>
            <a:r>
              <a:rPr lang="fi-FI" sz="900" dirty="0">
                <a:solidFill>
                  <a:srgbClr val="002D5B"/>
                </a:solidFill>
                <a:latin typeface="Montserrat" panose="00000500000000000000" pitchFamily="2" charset="0"/>
                <a:hlinkClick r:id="rId12"/>
              </a:rPr>
              <a:t>KELPO: kestävät koulumatkat mallipohja (ppt)</a:t>
            </a:r>
            <a:endParaRPr lang="fi-FI" sz="900" dirty="0">
              <a:solidFill>
                <a:srgbClr val="002D5B"/>
              </a:solidFill>
              <a:latin typeface="Montserrat" panose="00000500000000000000" pitchFamily="2" charset="0"/>
            </a:endParaRPr>
          </a:p>
          <a:p>
            <a:pPr lvl="1"/>
            <a:r>
              <a:rPr lang="fi-FI" sz="900" u="sng" dirty="0">
                <a:solidFill>
                  <a:srgbClr val="002D5B"/>
                </a:solidFill>
                <a:latin typeface="Montserrat" panose="00000500000000000000" pitchFamily="2" charset="0"/>
                <a:hlinkClick r:id="rId13"/>
              </a:rPr>
              <a:t>Kestävän liikkumisen oppituntidiat (ppt)</a:t>
            </a:r>
            <a:endParaRPr lang="fi-FI" sz="900" u="sng" dirty="0">
              <a:solidFill>
                <a:srgbClr val="002D5B"/>
              </a:solidFill>
              <a:latin typeface="Montserrat" panose="00000500000000000000" pitchFamily="2" charset="0"/>
            </a:endParaRPr>
          </a:p>
          <a:p>
            <a:pPr lvl="1"/>
            <a:r>
              <a:rPr lang="fi-FI" sz="900" u="sng" dirty="0">
                <a:solidFill>
                  <a:srgbClr val="002D5B"/>
                </a:solidFill>
                <a:latin typeface="Montserrat" panose="00000500000000000000" pitchFamily="2" charset="0"/>
                <a:hlinkClick r:id="rId14"/>
              </a:rPr>
              <a:t>Koulumatkakysely ja vanhemmille suunnattu kysely (</a:t>
            </a:r>
            <a:r>
              <a:rPr lang="fi-FI" sz="900" u="sng" dirty="0" err="1">
                <a:solidFill>
                  <a:srgbClr val="002D5B"/>
                </a:solidFill>
                <a:latin typeface="Montserrat" panose="00000500000000000000" pitchFamily="2" charset="0"/>
                <a:hlinkClick r:id="rId14"/>
              </a:rPr>
              <a:t>word</a:t>
            </a:r>
            <a:r>
              <a:rPr lang="fi-FI" sz="900" u="sng" dirty="0">
                <a:solidFill>
                  <a:srgbClr val="002D5B"/>
                </a:solidFill>
                <a:latin typeface="Montserrat" panose="00000500000000000000" pitchFamily="2" charset="0"/>
                <a:hlinkClick r:id="rId14"/>
              </a:rPr>
              <a:t>)</a:t>
            </a:r>
            <a:endParaRPr lang="fi-FI" sz="900" u="sng" dirty="0">
              <a:solidFill>
                <a:srgbClr val="002D5B"/>
              </a:solidFill>
              <a:latin typeface="Montserrat" panose="00000500000000000000" pitchFamily="2" charset="0"/>
            </a:endParaRPr>
          </a:p>
          <a:p>
            <a:pPr lvl="1"/>
            <a:r>
              <a:rPr lang="fi-FI" sz="900" u="sng" dirty="0">
                <a:solidFill>
                  <a:srgbClr val="002D5B"/>
                </a:solidFill>
                <a:latin typeface="Montserrat" panose="00000500000000000000" pitchFamily="2" charset="0"/>
                <a:hlinkClick r:id="rId15"/>
              </a:rPr>
              <a:t>Liikkumissuunnitelmien liite: Ohje ja vinkkejä laatimiseen (</a:t>
            </a:r>
            <a:r>
              <a:rPr lang="fi-FI" sz="900" u="sng" dirty="0" err="1">
                <a:solidFill>
                  <a:srgbClr val="002D5B"/>
                </a:solidFill>
                <a:latin typeface="Montserrat" panose="00000500000000000000" pitchFamily="2" charset="0"/>
                <a:hlinkClick r:id="rId15"/>
              </a:rPr>
              <a:t>word</a:t>
            </a:r>
            <a:r>
              <a:rPr lang="fi-FI" sz="900" u="sng" dirty="0">
                <a:solidFill>
                  <a:srgbClr val="002D5B"/>
                </a:solidFill>
                <a:latin typeface="Montserrat" panose="00000500000000000000" pitchFamily="2" charset="0"/>
                <a:hlinkClick r:id="rId15"/>
              </a:rPr>
              <a:t>)</a:t>
            </a:r>
            <a:endParaRPr lang="fi-FI" sz="900" b="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algn="l"/>
            <a:endParaRPr lang="fi-FI" sz="900" b="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algn="l"/>
            <a:r>
              <a:rPr lang="fi-FI" sz="900" b="1" dirty="0">
                <a:solidFill>
                  <a:srgbClr val="000000"/>
                </a:solidFill>
                <a:latin typeface="Montserrat" panose="00000500000000000000" pitchFamily="2" charset="0"/>
              </a:rPr>
              <a:t>Kestävän työmatkaliikkumisen selvitys ja </a:t>
            </a:r>
            <a:r>
              <a:rPr lang="fi-FI" sz="900" b="1" dirty="0" err="1">
                <a:solidFill>
                  <a:srgbClr val="000000"/>
                </a:solidFill>
                <a:latin typeface="Montserrat" panose="00000500000000000000" pitchFamily="2" charset="0"/>
                <a:hlinkClick r:id="rId16"/>
              </a:rPr>
              <a:t>F</a:t>
            </a:r>
            <a:r>
              <a:rPr lang="fi-FI" sz="900" b="1" dirty="0" err="1">
                <a:solidFill>
                  <a:srgbClr val="000000"/>
                </a:solidFill>
                <a:latin typeface="Montserrat" panose="00000500000000000000" pitchFamily="2" charset="0"/>
                <a:hlinkClick r:id="rId16"/>
              </a:rPr>
              <a:t>lyer</a:t>
            </a:r>
            <a:endParaRPr lang="fi-FI" sz="900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lvl="1"/>
            <a:r>
              <a:rPr lang="fi-FI" sz="900" dirty="0">
                <a:solidFill>
                  <a:srgbClr val="000000"/>
                </a:solidFill>
                <a:latin typeface="Montserrat" panose="00000500000000000000" pitchFamily="2" charset="0"/>
              </a:rPr>
              <a:t>Mitä perehdytyksessä ja saapumisohjeissa tulisi huomioida?</a:t>
            </a:r>
          </a:p>
          <a:p>
            <a:pPr lvl="2"/>
            <a:r>
              <a:rPr lang="fi-FI" sz="900" u="sng" dirty="0">
                <a:solidFill>
                  <a:srgbClr val="000000"/>
                </a:solidFill>
                <a:latin typeface="Montserrat" panose="00000500000000000000" pitchFamily="2" charset="0"/>
                <a:hlinkClick r:id="rId17"/>
              </a:rPr>
              <a:t>Perehdytys-ja-Saapumisohjeet_kelpo2025.pdf (PDF)</a:t>
            </a:r>
            <a:endParaRPr lang="fi-FI" sz="900" dirty="0">
              <a:latin typeface="Montserrat" panose="00000500000000000000" pitchFamily="2" charset="0"/>
            </a:endParaRPr>
          </a:p>
          <a:p>
            <a:pPr lvl="1"/>
            <a:r>
              <a:rPr lang="fi-FI" sz="900" dirty="0">
                <a:solidFill>
                  <a:srgbClr val="000000"/>
                </a:solidFill>
                <a:latin typeface="Montserrat" panose="00000500000000000000" pitchFamily="2" charset="0"/>
              </a:rPr>
              <a:t>Kyselypohja työmatkaliikkumisen nykytilan kartoitukseen työpaikalla: </a:t>
            </a:r>
          </a:p>
          <a:p>
            <a:pPr lvl="2"/>
            <a:r>
              <a:rPr lang="fi-FI" sz="900" u="sng" dirty="0">
                <a:solidFill>
                  <a:srgbClr val="000000"/>
                </a:solidFill>
                <a:latin typeface="Montserrat" panose="00000500000000000000" pitchFamily="2" charset="0"/>
                <a:hlinkClick r:id="rId18"/>
              </a:rPr>
              <a:t>Työmatkaliikkumisen kyselypohja (KELPO) (PDF)</a:t>
            </a:r>
            <a:endParaRPr lang="fi-FI" sz="900" dirty="0">
              <a:latin typeface="Montserrat" panose="00000500000000000000" pitchFamily="2" charset="0"/>
            </a:endParaRPr>
          </a:p>
          <a:p>
            <a:pPr lvl="2"/>
            <a:r>
              <a:rPr lang="fi-FI" sz="900" dirty="0">
                <a:solidFill>
                  <a:srgbClr val="000000"/>
                </a:solidFill>
                <a:latin typeface="Montserrat" panose="00000500000000000000" pitchFamily="2" charset="0"/>
              </a:rPr>
              <a:t>Työkalu työmatkaliikkumisen kyselyn analyysiin. Syötä vastaajamäärät ja saat valmiit kuvaajat suomeksi ja englanniksi.</a:t>
            </a:r>
            <a:br>
              <a:rPr lang="fi-FI" sz="900" dirty="0">
                <a:solidFill>
                  <a:srgbClr val="000000"/>
                </a:solidFill>
                <a:latin typeface="Montserrat" panose="00000500000000000000" pitchFamily="2" charset="0"/>
              </a:rPr>
            </a:br>
            <a:r>
              <a:rPr lang="fi-FI" sz="900" dirty="0">
                <a:solidFill>
                  <a:srgbClr val="000000"/>
                </a:solidFill>
                <a:latin typeface="Montserrat" panose="00000500000000000000" pitchFamily="2" charset="0"/>
              </a:rPr>
              <a:t>Lataa Excel-työkalu </a:t>
            </a:r>
            <a:r>
              <a:rPr lang="fi-FI" sz="900" u="sng" dirty="0">
                <a:solidFill>
                  <a:srgbClr val="000000"/>
                </a:solidFill>
                <a:latin typeface="Montserrat" panose="00000500000000000000" pitchFamily="2" charset="0"/>
                <a:hlinkClick r:id="rId19"/>
              </a:rPr>
              <a:t>tästä</a:t>
            </a:r>
            <a:endParaRPr lang="fi-FI" sz="900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lvl="1"/>
            <a:r>
              <a:rPr lang="fi-FI" sz="900" dirty="0">
                <a:solidFill>
                  <a:srgbClr val="000000"/>
                </a:solidFill>
                <a:latin typeface="Montserrat" panose="00000500000000000000" pitchFamily="2" charset="0"/>
              </a:rPr>
              <a:t>KELPO-hankkeen videot upotettavaksi esim. infonäytöille:</a:t>
            </a:r>
          </a:p>
          <a:p>
            <a:pPr lvl="2"/>
            <a:r>
              <a:rPr lang="fi-FI" sz="900" u="sng" dirty="0">
                <a:solidFill>
                  <a:srgbClr val="000000"/>
                </a:solidFill>
                <a:latin typeface="Montserrat" panose="00000500000000000000" pitchFamily="2" charset="0"/>
                <a:hlinkClick r:id="rId20" tooltip="(opens in a new window)"/>
              </a:rPr>
              <a:t>Junalla pyöräillen</a:t>
            </a:r>
            <a:endParaRPr lang="fi-FI" sz="900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lvl="2"/>
            <a:r>
              <a:rPr lang="fi-FI" sz="900" u="sng" dirty="0">
                <a:solidFill>
                  <a:srgbClr val="000000"/>
                </a:solidFill>
                <a:latin typeface="Montserrat" panose="00000500000000000000" pitchFamily="2" charset="0"/>
                <a:hlinkClick r:id="rId21" tooltip="(opens in a new window)"/>
              </a:rPr>
              <a:t>Tapoja on monia</a:t>
            </a:r>
            <a:r>
              <a:rPr lang="fi-FI" sz="900" dirty="0">
                <a:solidFill>
                  <a:srgbClr val="000000"/>
                </a:solidFill>
                <a:latin typeface="Montserrat" panose="00000500000000000000" pitchFamily="2" charset="0"/>
              </a:rPr>
              <a:t> </a:t>
            </a:r>
            <a:endParaRPr lang="en-US" sz="900" dirty="0">
              <a:latin typeface="Montserrat" panose="00000500000000000000" pitchFamily="2" charset="0"/>
            </a:endParaRPr>
          </a:p>
          <a:p>
            <a:endParaRPr lang="fi-FI" sz="900" b="1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r>
              <a:rPr lang="fi-FI" sz="900" b="1" dirty="0">
                <a:solidFill>
                  <a:srgbClr val="000000"/>
                </a:solidFill>
                <a:latin typeface="Montserrat" panose="00000500000000000000" pitchFamily="2" charset="0"/>
              </a:rPr>
              <a:t>Kestävä (haja-asutusalueiden) tavaraliikenne –selvitys ja </a:t>
            </a:r>
            <a:r>
              <a:rPr lang="fi-FI" sz="900" b="1" dirty="0" err="1">
                <a:solidFill>
                  <a:srgbClr val="000000"/>
                </a:solidFill>
                <a:latin typeface="Montserrat" panose="00000500000000000000" pitchFamily="2" charset="0"/>
                <a:hlinkClick r:id="rId22"/>
              </a:rPr>
              <a:t>Flyer</a:t>
            </a:r>
            <a:endParaRPr lang="fi-FI" sz="900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lvl="1"/>
            <a:r>
              <a:rPr lang="en-US" sz="900" dirty="0" err="1">
                <a:solidFill>
                  <a:schemeClr val="tx1"/>
                </a:solidFill>
                <a:latin typeface="Montserrat" panose="00000500000000000000" pitchFamily="2" charset="0"/>
              </a:rPr>
              <a:t>Kestävämpää</a:t>
            </a:r>
            <a:r>
              <a:rPr lang="en-US" sz="900" dirty="0">
                <a:solidFill>
                  <a:schemeClr val="tx1"/>
                </a:solidFill>
                <a:latin typeface="Montserrat" panose="00000500000000000000" pitchFamily="2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Montserrat" panose="00000500000000000000" pitchFamily="2" charset="0"/>
              </a:rPr>
              <a:t>tavaralogistiikkaa</a:t>
            </a:r>
            <a:r>
              <a:rPr lang="en-US" sz="900" dirty="0">
                <a:solidFill>
                  <a:schemeClr val="tx1"/>
                </a:solidFill>
                <a:latin typeface="Montserrat" panose="00000500000000000000" pitchFamily="2" charset="0"/>
              </a:rPr>
              <a:t> </a:t>
            </a:r>
            <a:r>
              <a:rPr lang="en-US" sz="900" dirty="0" err="1">
                <a:solidFill>
                  <a:schemeClr val="tx1"/>
                </a:solidFill>
                <a:latin typeface="Montserrat" panose="00000500000000000000" pitchFamily="2" charset="0"/>
              </a:rPr>
              <a:t>haja-asutusalueille</a:t>
            </a:r>
            <a:r>
              <a:rPr lang="en-US" sz="900" dirty="0">
                <a:latin typeface="Montserrat" panose="00000500000000000000" pitchFamily="2" charset="0"/>
              </a:rPr>
              <a:t>: </a:t>
            </a:r>
            <a:r>
              <a:rPr lang="fi-FI" sz="900" dirty="0">
                <a:latin typeface="Montserrat" panose="00000500000000000000" pitchFamily="2" charset="0"/>
                <a:hlinkClick r:id="rId23"/>
              </a:rPr>
              <a:t>KELPO-posteri-web</a:t>
            </a:r>
            <a:endParaRPr lang="en-US" sz="900" dirty="0">
              <a:latin typeface="Montserrat" panose="00000500000000000000" pitchFamily="2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4A72CA-027E-24C0-64FC-BCB536AADBE1}"/>
              </a:ext>
            </a:extLst>
          </p:cNvPr>
          <p:cNvPicPr>
            <a:picLocks noChangeAspect="1"/>
          </p:cNvPicPr>
          <p:nvPr/>
        </p:nvPicPr>
        <p:blipFill>
          <a:blip r:embed="rId24"/>
          <a:srcRect l="13683" t="62655" r="73697" b="15773"/>
          <a:stretch/>
        </p:blipFill>
        <p:spPr>
          <a:xfrm>
            <a:off x="1296118" y="1434864"/>
            <a:ext cx="800196" cy="76943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DC0AAD0-4867-4D45-8E54-7E2E529F75D6}"/>
              </a:ext>
            </a:extLst>
          </p:cNvPr>
          <p:cNvPicPr>
            <a:picLocks noChangeAspect="1"/>
          </p:cNvPicPr>
          <p:nvPr/>
        </p:nvPicPr>
        <p:blipFill>
          <a:blip r:embed="rId25"/>
          <a:srcRect l="1749" t="4078" r="82031" b="57310"/>
          <a:stretch/>
        </p:blipFill>
        <p:spPr>
          <a:xfrm>
            <a:off x="1363734" y="4700947"/>
            <a:ext cx="664965" cy="69542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4D1C7C6-8B73-EF8E-5A2C-B4BFAB2FC634}"/>
              </a:ext>
            </a:extLst>
          </p:cNvPr>
          <p:cNvPicPr>
            <a:picLocks noChangeAspect="1"/>
          </p:cNvPicPr>
          <p:nvPr/>
        </p:nvPicPr>
        <p:blipFill>
          <a:blip r:embed="rId25"/>
          <a:srcRect l="78212" t="7711" r="2551" b="53277"/>
          <a:stretch/>
        </p:blipFill>
        <p:spPr>
          <a:xfrm>
            <a:off x="1335659" y="2683582"/>
            <a:ext cx="747921" cy="66628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7784CAB-6352-DAD5-9A94-C2D9094B7049}"/>
              </a:ext>
            </a:extLst>
          </p:cNvPr>
          <p:cNvPicPr>
            <a:picLocks noChangeAspect="1"/>
          </p:cNvPicPr>
          <p:nvPr/>
        </p:nvPicPr>
        <p:blipFill>
          <a:blip r:embed="rId25"/>
          <a:srcRect l="50059" t="5404" r="30423" b="54317"/>
          <a:stretch/>
        </p:blipFill>
        <p:spPr>
          <a:xfrm>
            <a:off x="1328611" y="3756715"/>
            <a:ext cx="762019" cy="69083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A249FF2-FE75-BB47-1313-BDDB0E95ED8F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6273390" y="5666207"/>
            <a:ext cx="1426588" cy="445047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45A7AF7D-EB24-8FDB-5A6A-ADBA43396272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8856560" y="1145857"/>
            <a:ext cx="1976849" cy="1549779"/>
          </a:xfrm>
          <a:prstGeom prst="rect">
            <a:avLst/>
          </a:prstGeom>
        </p:spPr>
      </p:pic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CB498AED-8D14-00A4-A69D-BF4B9F7CA124}"/>
              </a:ext>
            </a:extLst>
          </p:cNvPr>
          <p:cNvSpPr/>
          <p:nvPr/>
        </p:nvSpPr>
        <p:spPr>
          <a:xfrm>
            <a:off x="7730641" y="4069428"/>
            <a:ext cx="2057549" cy="2088198"/>
          </a:xfrm>
          <a:prstGeom prst="roundRect">
            <a:avLst>
              <a:gd name="adj" fmla="val 11169"/>
            </a:avLst>
          </a:prstGeom>
          <a:solidFill>
            <a:srgbClr val="AEF5F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Montserrat" panose="00000500000000000000" pitchFamily="2" charset="0"/>
              </a:rPr>
              <a:t>HUOM! </a:t>
            </a:r>
            <a:r>
              <a:rPr lang="en-US" sz="1100" dirty="0" err="1">
                <a:solidFill>
                  <a:schemeClr val="tx1"/>
                </a:solidFill>
                <a:latin typeface="Montserrat" panose="00000500000000000000" pitchFamily="2" charset="0"/>
              </a:rPr>
              <a:t>Muista</a:t>
            </a:r>
            <a:r>
              <a:rPr lang="en-US" sz="1100" dirty="0">
                <a:solidFill>
                  <a:schemeClr val="tx1"/>
                </a:solidFill>
                <a:latin typeface="Montserrat" panose="00000500000000000000" pitchFamily="2" charset="0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Montserrat" panose="00000500000000000000" pitchFamily="2" charset="0"/>
              </a:rPr>
              <a:t>myös</a:t>
            </a:r>
            <a:r>
              <a:rPr lang="en-US" sz="1100" dirty="0">
                <a:solidFill>
                  <a:schemeClr val="tx1"/>
                </a:solidFill>
                <a:latin typeface="Montserrat" panose="00000500000000000000" pitchFamily="2" charset="0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Montserrat" panose="00000500000000000000" pitchFamily="2" charset="0"/>
              </a:rPr>
              <a:t>blogit</a:t>
            </a:r>
            <a:r>
              <a:rPr lang="en-US" sz="1100" dirty="0">
                <a:solidFill>
                  <a:schemeClr val="tx1"/>
                </a:solidFill>
                <a:latin typeface="Montserrat" panose="00000500000000000000" pitchFamily="2" charset="0"/>
              </a:rPr>
              <a:t> ja </a:t>
            </a:r>
            <a:r>
              <a:rPr lang="en-US" sz="1100" dirty="0" err="1">
                <a:solidFill>
                  <a:schemeClr val="tx1"/>
                </a:solidFill>
                <a:latin typeface="Montserrat" panose="00000500000000000000" pitchFamily="2" charset="0"/>
              </a:rPr>
              <a:t>muut</a:t>
            </a:r>
            <a:r>
              <a:rPr lang="en-US" sz="1100" dirty="0">
                <a:solidFill>
                  <a:schemeClr val="tx1"/>
                </a:solidFill>
                <a:latin typeface="Montserrat" panose="00000500000000000000" pitchFamily="2" charset="0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Montserrat" panose="00000500000000000000" pitchFamily="2" charset="0"/>
              </a:rPr>
              <a:t>julkaisut</a:t>
            </a:r>
            <a:r>
              <a:rPr lang="en-US" sz="1100" dirty="0">
                <a:solidFill>
                  <a:schemeClr val="tx1"/>
                </a:solidFill>
                <a:latin typeface="Montserrat" panose="00000500000000000000" pitchFamily="2" charset="0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Montserrat" panose="00000500000000000000" pitchFamily="2" charset="0"/>
              </a:rPr>
              <a:t>hankkeen</a:t>
            </a:r>
            <a:r>
              <a:rPr lang="en-US" sz="1100" dirty="0">
                <a:solidFill>
                  <a:schemeClr val="tx1"/>
                </a:solidFill>
                <a:latin typeface="Montserrat" panose="00000500000000000000" pitchFamily="2" charset="0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Montserrat" panose="00000500000000000000" pitchFamily="2" charset="0"/>
              </a:rPr>
              <a:t>verkkosivuilla</a:t>
            </a:r>
            <a:r>
              <a:rPr lang="en-US" sz="1100" dirty="0">
                <a:solidFill>
                  <a:schemeClr val="tx1"/>
                </a:solidFill>
                <a:latin typeface="Montserrat" panose="00000500000000000000" pitchFamily="2" charset="0"/>
              </a:rPr>
              <a:t>. </a:t>
            </a:r>
          </a:p>
          <a:p>
            <a:pPr algn="ctr"/>
            <a:endParaRPr lang="en-US" sz="1100" dirty="0">
              <a:solidFill>
                <a:schemeClr val="tx1"/>
              </a:solidFill>
              <a:latin typeface="Montserrat" panose="00000500000000000000" pitchFamily="2" charset="0"/>
            </a:endParaRPr>
          </a:p>
          <a:p>
            <a:pPr algn="ctr"/>
            <a:r>
              <a:rPr lang="en-US" sz="1100" dirty="0" err="1">
                <a:solidFill>
                  <a:schemeClr val="tx1"/>
                </a:solidFill>
                <a:latin typeface="Montserrat" panose="00000500000000000000" pitchFamily="2" charset="0"/>
              </a:rPr>
              <a:t>Päijäthämäläisten</a:t>
            </a:r>
            <a:r>
              <a:rPr lang="en-US" sz="1100" dirty="0">
                <a:solidFill>
                  <a:schemeClr val="tx1"/>
                </a:solidFill>
                <a:latin typeface="Montserrat" panose="00000500000000000000" pitchFamily="2" charset="0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Montserrat" panose="00000500000000000000" pitchFamily="2" charset="0"/>
              </a:rPr>
              <a:t>kuntien</a:t>
            </a:r>
            <a:r>
              <a:rPr lang="en-US" sz="1100" dirty="0">
                <a:solidFill>
                  <a:schemeClr val="tx1"/>
                </a:solidFill>
                <a:latin typeface="Montserrat" panose="00000500000000000000" pitchFamily="2" charset="0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Montserrat" panose="00000500000000000000" pitchFamily="2" charset="0"/>
              </a:rPr>
              <a:t>oma</a:t>
            </a:r>
            <a:r>
              <a:rPr lang="en-US" sz="1100" dirty="0">
                <a:solidFill>
                  <a:schemeClr val="tx1"/>
                </a:solidFill>
                <a:latin typeface="Montserrat" panose="00000500000000000000" pitchFamily="2" charset="0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Montserrat" panose="00000500000000000000" pitchFamily="2" charset="0"/>
              </a:rPr>
              <a:t>kestävyysviestinnän</a:t>
            </a:r>
            <a:r>
              <a:rPr lang="en-US" sz="1100" dirty="0">
                <a:solidFill>
                  <a:schemeClr val="tx1"/>
                </a:solidFill>
                <a:latin typeface="Montserrat" panose="00000500000000000000" pitchFamily="2" charset="0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Montserrat" panose="00000500000000000000" pitchFamily="2" charset="0"/>
              </a:rPr>
              <a:t>työkalu</a:t>
            </a:r>
            <a:r>
              <a:rPr lang="en-US" sz="1100" dirty="0">
                <a:solidFill>
                  <a:schemeClr val="tx1"/>
                </a:solidFill>
                <a:latin typeface="Montserrat" panose="00000500000000000000" pitchFamily="2" charset="0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Montserrat" panose="00000500000000000000" pitchFamily="2" charset="0"/>
              </a:rPr>
              <a:t>sekä</a:t>
            </a:r>
            <a:r>
              <a:rPr lang="en-US" sz="1100" dirty="0">
                <a:solidFill>
                  <a:schemeClr val="tx1"/>
                </a:solidFill>
                <a:latin typeface="Montserrat" panose="00000500000000000000" pitchFamily="2" charset="0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Montserrat" panose="00000500000000000000" pitchFamily="2" charset="0"/>
              </a:rPr>
              <a:t>muuta</a:t>
            </a:r>
            <a:r>
              <a:rPr lang="en-US" sz="1100" dirty="0">
                <a:solidFill>
                  <a:schemeClr val="tx1"/>
                </a:solidFill>
                <a:latin typeface="Montserrat" panose="00000500000000000000" pitchFamily="2" charset="0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Montserrat" panose="00000500000000000000" pitchFamily="2" charset="0"/>
              </a:rPr>
              <a:t>ilmastoasiaa</a:t>
            </a:r>
            <a:r>
              <a:rPr lang="en-US" sz="1100" dirty="0">
                <a:solidFill>
                  <a:schemeClr val="tx1"/>
                </a:solidFill>
                <a:latin typeface="Montserrat" panose="00000500000000000000" pitchFamily="2" charset="0"/>
              </a:rPr>
              <a:t>: </a:t>
            </a:r>
            <a:r>
              <a:rPr lang="en-US" sz="1100" dirty="0" err="1">
                <a:solidFill>
                  <a:schemeClr val="tx1"/>
                </a:solidFill>
                <a:latin typeface="Montserrat" panose="00000500000000000000" pitchFamily="2" charset="0"/>
                <a:hlinkClick r:id="rId28"/>
              </a:rPr>
              <a:t>Päijät-Hämeen</a:t>
            </a:r>
            <a:r>
              <a:rPr lang="en-US" sz="1100" dirty="0">
                <a:solidFill>
                  <a:schemeClr val="tx1"/>
                </a:solidFill>
                <a:latin typeface="Montserrat" panose="00000500000000000000" pitchFamily="2" charset="0"/>
                <a:hlinkClick r:id="rId28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Montserrat" panose="00000500000000000000" pitchFamily="2" charset="0"/>
                <a:hlinkClick r:id="rId28"/>
              </a:rPr>
              <a:t>Liitto</a:t>
            </a:r>
            <a:r>
              <a:rPr lang="en-US" sz="1100" dirty="0">
                <a:solidFill>
                  <a:schemeClr val="tx1"/>
                </a:solidFill>
                <a:latin typeface="Montserrat" panose="00000500000000000000" pitchFamily="2" charset="0"/>
                <a:hlinkClick r:id="rId28"/>
              </a:rPr>
              <a:t>.</a:t>
            </a:r>
            <a:endParaRPr lang="fi-FI" sz="1100" dirty="0">
              <a:solidFill>
                <a:schemeClr val="tx1"/>
              </a:solidFill>
              <a:latin typeface="Montserrat" panose="00000500000000000000" pitchFamily="2" charset="0"/>
            </a:endParaRPr>
          </a:p>
        </p:txBody>
      </p:sp>
      <p:pic>
        <p:nvPicPr>
          <p:cNvPr id="10" name="Picture 2" descr="QR-koodin kuva">
            <a:extLst>
              <a:ext uri="{FF2B5EF4-FFF2-40B4-BE49-F238E27FC236}">
                <a16:creationId xmlns:a16="http://schemas.microsoft.com/office/drawing/2014/main" id="{88F1D0B6-EFB6-EAC0-EF45-7BDDD2079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3433" y="2530383"/>
            <a:ext cx="686291" cy="6862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4A2B44F5-6529-5B76-CFE3-B430EFAAC51D}"/>
              </a:ext>
            </a:extLst>
          </p:cNvPr>
          <p:cNvSpPr txBox="1"/>
          <p:nvPr/>
        </p:nvSpPr>
        <p:spPr>
          <a:xfrm>
            <a:off x="7758299" y="3306187"/>
            <a:ext cx="1783570" cy="6427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894" b="1" dirty="0"/>
              <a:t>Suomen Akatemia:</a:t>
            </a:r>
          </a:p>
          <a:p>
            <a:r>
              <a:rPr lang="fi-FI" sz="894" b="1" dirty="0"/>
              <a:t>Vahva kunta – viisaat ilmastopäätökset. Tutkittua tietoa kuntapäättäjille</a:t>
            </a:r>
          </a:p>
        </p:txBody>
      </p:sp>
    </p:spTree>
    <p:extLst>
      <p:ext uri="{BB962C8B-B14F-4D97-AF65-F5344CB8AC3E}">
        <p14:creationId xmlns:p14="http://schemas.microsoft.com/office/powerpoint/2010/main" val="1151508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4306014c-c088-4a50-b503-4830bda7971c}" enabled="1" method="Standard" siteId="{9d97530e-8f27-4137-a2a9-5cb4dcf26f2e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210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Montserrat</vt:lpstr>
      <vt:lpstr>Sergoe</vt:lpstr>
      <vt:lpstr>Office Theme</vt:lpstr>
      <vt:lpstr>Kestävän liikenteen pilotit Päijät-Hämeessä KELPO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Annukka Heinonen (LAB)</dc:creator>
  <cp:lastModifiedBy>Annukka Heinonen (LAB)</cp:lastModifiedBy>
  <cp:revision>1</cp:revision>
  <dcterms:created xsi:type="dcterms:W3CDTF">2026-04-27T05:00:03Z</dcterms:created>
  <dcterms:modified xsi:type="dcterms:W3CDTF">2026-04-27T05:06:56Z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 Theme:8</vt:lpwstr>
  </property>
  <property fmtid="{D5CDD505-2E9C-101B-9397-08002B2CF9AE}" pid="3" name="ClassificationContentMarkingFooterText">
    <vt:lpwstr>LUT Group Confidential - Other information (3Y)</vt:lpwstr>
  </property>
</Properties>
</file>